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57" r:id="rId5"/>
    <p:sldId id="385" r:id="rId6"/>
    <p:sldId id="426" r:id="rId7"/>
    <p:sldId id="529" r:id="rId8"/>
    <p:sldId id="497" r:id="rId9"/>
    <p:sldId id="462" r:id="rId10"/>
    <p:sldId id="459" r:id="rId11"/>
    <p:sldId id="460" r:id="rId12"/>
    <p:sldId id="528" r:id="rId13"/>
    <p:sldId id="439" r:id="rId14"/>
    <p:sldId id="448" r:id="rId15"/>
    <p:sldId id="446" r:id="rId16"/>
    <p:sldId id="447" r:id="rId17"/>
    <p:sldId id="451" r:id="rId18"/>
    <p:sldId id="432" r:id="rId19"/>
    <p:sldId id="449" r:id="rId20"/>
    <p:sldId id="450" r:id="rId21"/>
    <p:sldId id="434" r:id="rId22"/>
    <p:sldId id="430" r:id="rId23"/>
    <p:sldId id="431" r:id="rId24"/>
    <p:sldId id="452" r:id="rId25"/>
    <p:sldId id="453" r:id="rId26"/>
    <p:sldId id="563" r:id="rId27"/>
    <p:sldId id="562" r:id="rId28"/>
    <p:sldId id="463" r:id="rId29"/>
    <p:sldId id="496" r:id="rId30"/>
    <p:sldId id="368" r:id="rId31"/>
    <p:sldId id="442" r:id="rId32"/>
    <p:sldId id="486" r:id="rId33"/>
    <p:sldId id="488" r:id="rId34"/>
    <p:sldId id="487" r:id="rId35"/>
    <p:sldId id="489" r:id="rId36"/>
    <p:sldId id="456" r:id="rId37"/>
    <p:sldId id="490" r:id="rId38"/>
    <p:sldId id="454" r:id="rId39"/>
    <p:sldId id="458" r:id="rId40"/>
    <p:sldId id="428" r:id="rId41"/>
    <p:sldId id="264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4bbce81-6d8b-47cd-89f2-e334d7abe41f}">
          <p14:sldIdLst>
            <p14:sldId id="256"/>
            <p14:sldId id="457"/>
            <p14:sldId id="529"/>
            <p14:sldId id="497"/>
            <p14:sldId id="462"/>
            <p14:sldId id="459"/>
            <p14:sldId id="460"/>
            <p14:sldId id="528"/>
            <p14:sldId id="439"/>
            <p14:sldId id="448"/>
            <p14:sldId id="446"/>
            <p14:sldId id="447"/>
            <p14:sldId id="451"/>
            <p14:sldId id="432"/>
            <p14:sldId id="449"/>
            <p14:sldId id="450"/>
            <p14:sldId id="434"/>
            <p14:sldId id="430"/>
            <p14:sldId id="431"/>
            <p14:sldId id="452"/>
            <p14:sldId id="453"/>
            <p14:sldId id="563"/>
            <p14:sldId id="562"/>
            <p14:sldId id="463"/>
            <p14:sldId id="496"/>
            <p14:sldId id="368"/>
            <p14:sldId id="442"/>
            <p14:sldId id="486"/>
            <p14:sldId id="488"/>
            <p14:sldId id="487"/>
            <p14:sldId id="489"/>
            <p14:sldId id="456"/>
            <p14:sldId id="490"/>
            <p14:sldId id="454"/>
            <p14:sldId id="458"/>
            <p14:sldId id="428"/>
            <p14:sldId id="264"/>
            <p14:sldId id="426"/>
            <p14:sldId id="3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3A3A"/>
    <a:srgbClr val="FF6600"/>
    <a:srgbClr val="4DCDB5"/>
    <a:srgbClr val="38E2BE"/>
    <a:srgbClr val="ABE9FF"/>
    <a:srgbClr val="CC6600"/>
    <a:srgbClr val="DAE8F6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5024" autoAdjust="0"/>
  </p:normalViewPr>
  <p:slideViewPr>
    <p:cSldViewPr snapToGrid="0">
      <p:cViewPr varScale="1">
        <p:scale>
          <a:sx n="80" d="100"/>
          <a:sy n="80" d="100"/>
        </p:scale>
        <p:origin x="102" y="7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0775-499D-4F9E-AC84-7BCEEFFF58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B605-51A0-42E5-B474-BC49C5DC0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5198" y="5134535"/>
            <a:ext cx="4374573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中图环球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1165" y="634183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17327" y="6381404"/>
            <a:ext cx="4007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Copyright © 2017</a:t>
            </a:r>
            <a:r>
              <a:rPr lang="en-US" altLang="zh-CN" sz="1200" baseline="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baseline="0" dirty="0" err="1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ChinaMap</a:t>
            </a:r>
            <a:r>
              <a:rPr lang="en-US" altLang="zh-CN" sz="1200" baseline="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Global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All rights reserved. 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183341"/>
            <a:ext cx="12192000" cy="5674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1165" y="6341838"/>
            <a:ext cx="2743200" cy="365125"/>
          </a:xfrm>
        </p:spPr>
        <p:txBody>
          <a:bodyPr/>
          <a:lstStyle>
            <a:lvl1pPr>
              <a:defRPr>
                <a:solidFill>
                  <a:srgbClr val="E23A3A"/>
                </a:solidFill>
              </a:defRPr>
            </a:lvl1pPr>
          </a:lstStyle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35" y="216891"/>
            <a:ext cx="2494530" cy="743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1165" y="6341838"/>
            <a:ext cx="2743200" cy="365125"/>
          </a:xfrm>
        </p:spPr>
        <p:txBody>
          <a:bodyPr/>
          <a:lstStyle>
            <a:lvl1pPr>
              <a:defRPr>
                <a:solidFill>
                  <a:srgbClr val="E23A3A"/>
                </a:solidFill>
              </a:defRPr>
            </a:lvl1pPr>
          </a:lstStyle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1165" y="634183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834842" y="5200961"/>
            <a:ext cx="430618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谢 谢 ！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/>
          <p:nvPr/>
        </p:nvSpPr>
        <p:spPr>
          <a:xfrm>
            <a:off x="5526775" y="5284412"/>
            <a:ext cx="6331850" cy="400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2400" b="1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电力监管统计信息报送平台</a:t>
            </a:r>
            <a:r>
              <a:rPr lang="zh-CN" altLang="en-US" sz="2400" b="1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使用及注意事项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57657" y="5294028"/>
            <a:ext cx="45719" cy="8885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" dist="63500" dir="6540000" algn="ctr">
              <a:srgbClr val="000000">
                <a:alpha val="2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4"/>
          <p:cNvSpPr txBox="1"/>
          <p:nvPr/>
        </p:nvSpPr>
        <p:spPr>
          <a:xfrm>
            <a:off x="5597612" y="5842687"/>
            <a:ext cx="5656125" cy="377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方正大黑简体" panose="02010601030101010101" pitchFamily="2" charset="-122"/>
                <a:cs typeface="+mn-cs"/>
              </a:rPr>
              <a:t>www.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方正大黑简体" panose="02010601030101010101" pitchFamily="2" charset="-122"/>
                <a:cs typeface="+mn-cs"/>
              </a:rPr>
              <a:t>chinamapglobal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方正大黑简体" panose="02010601030101010101" pitchFamily="2" charset="-122"/>
                <a:cs typeface="+mn-cs"/>
              </a:rPr>
              <a:t>.com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 | </a:t>
            </a:r>
            <a:r>
              <a:rPr lang="zh-CN" alt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中图环球能源科技有限公司</a:t>
            </a:r>
            <a:endParaRPr 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88934" y="5759564"/>
            <a:ext cx="5410499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/>
          <p:cNvSpPr txBox="1"/>
          <p:nvPr/>
        </p:nvSpPr>
        <p:spPr>
          <a:xfrm>
            <a:off x="7427134" y="1385560"/>
            <a:ext cx="4326429" cy="888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基层户版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  <a:cs typeface="+mn-cs"/>
            </a:endParaRPr>
          </a:p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V4.1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59548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平台登录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交易中心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027"/>
            <a:ext cx="12192000" cy="954193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1.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交易中心报送的部分和报表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32649" y="2760810"/>
          <a:ext cx="7259955" cy="459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723"/>
                <a:gridCol w="3886637"/>
                <a:gridCol w="1335505"/>
              </a:tblGrid>
              <a:tr h="3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报送部分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报表名称</a:t>
                      </a: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/ 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期别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9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电力市场交易部分</a:t>
                      </a:r>
                      <a:endParaRPr lang="zh-CN" sz="14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电力交易情况汇总表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NEA-JY401</a:t>
                      </a:r>
                      <a:endParaRPr lang="en-US" altLang="zh-CN" sz="14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月报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电力直接交易情况表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NEA-JY402</a:t>
                      </a:r>
                      <a:endParaRPr lang="en-US" altLang="zh-CN" sz="14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0910" y="2680335"/>
            <a:ext cx="2188210" cy="3879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176" y="21618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平台登录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密码修改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188359"/>
            <a:ext cx="12192000" cy="1424212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所有用户首次登录都需要</a:t>
            </a:r>
            <a:r>
              <a:rPr lang="zh-CN" altLang="en-US" sz="20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重新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修改密码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密码的规则是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位以上，要求同时包含大写字母、小写字母及数字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3.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新旧密码必须不同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安全测评要求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3065462"/>
            <a:ext cx="6038850" cy="3190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4301" y="261269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02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选择报表任务和报表期</a:t>
            </a:r>
            <a:endParaRPr lang="en-US" altLang="zh-CN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67585"/>
            <a:ext cx="12192000" cy="862820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蓝色日期表示：已经上报过的月份；灰色日期表示：未填报月份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2.“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数据上报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内填写数据；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数据查询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内查询数据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8320"/>
            <a:ext cx="12192000" cy="50596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8755" y="3052445"/>
            <a:ext cx="1319530" cy="3067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160009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03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复制、粘贴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48122"/>
            <a:ext cx="12192000" cy="836257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务必使用快捷键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Ctrl+ C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复制，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Ctrl+ V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粘贴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84379"/>
            <a:ext cx="12192000" cy="5077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44427"/>
            <a:ext cx="12192000" cy="50962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14398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03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查看公式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48122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如果填好数据后，发现自动计算出来的数据不正确，可以查看计算公式（单元格点击鼠标右键）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05" y="3630930"/>
            <a:ext cx="3080385" cy="25260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04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计算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740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如果上报过程中发现合计值不正确，您可以点击计算按钮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11394"/>
            <a:ext cx="12192000" cy="4895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05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数据审核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90247"/>
            <a:ext cx="12192000" cy="894418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在表单数据上报审核时，因审核公式的限制会出现审核信息报错，但发生特例时，可不受审核公式的限制，通过填写审核说明即可正常上报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4664"/>
            <a:ext cx="12192000" cy="48463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03515" y="2897312"/>
            <a:ext cx="1633591" cy="11301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96000" y="5377736"/>
            <a:ext cx="432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u="sng" dirty="0">
                <a:solidFill>
                  <a:srgbClr val="FF0000"/>
                </a:solidFill>
              </a:rPr>
              <a:t>请点击该处填写审核说明</a:t>
            </a:r>
            <a:endParaRPr lang="zh-CN" altLang="en-US" sz="2800" b="1" u="sng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0282380" y="5669641"/>
            <a:ext cx="850841" cy="3782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05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数据审核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填写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说明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984738"/>
            <a:ext cx="12192000" cy="894420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在表单数据上报审核时，因审核公式的限制会出现审核信息报错，但发生特例时，可不受审核公式的限制，通过填写审核说明即可正常上报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477" y="1891858"/>
            <a:ext cx="12063046" cy="49384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05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数据审核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审核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说明表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填写的审核说明信息都会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自动显示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在审核说明表中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990994"/>
            <a:ext cx="12192000" cy="49801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06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数据上报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200785"/>
            <a:ext cx="12192000" cy="106235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填报完数据后，进行计算、审核，无误之后，点击保存按钮，然后点击“上报”按钮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完成数据上报工作</a:t>
            </a:r>
            <a:endParaRPr lang="zh-CN" altLang="en-US" sz="24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50440"/>
            <a:ext cx="12192000" cy="4568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96674" y="2247013"/>
            <a:ext cx="5665985" cy="815359"/>
          </a:xfrm>
          <a:prstGeom prst="rect">
            <a:avLst/>
          </a:prstGeom>
          <a:solidFill>
            <a:srgbClr val="E23A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一、平台使用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3765" y="2237488"/>
            <a:ext cx="669746" cy="8153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20" y="2436729"/>
            <a:ext cx="362456" cy="420449"/>
          </a:xfrm>
          <a:prstGeom prst="rect">
            <a:avLst/>
          </a:prstGeom>
          <a:ln>
            <a:noFill/>
          </a:ln>
          <a:effectLst>
            <a:outerShdw blurRad="63500" dist="381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3642340" y="3678717"/>
            <a:ext cx="669746" cy="7705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425249" y="3678717"/>
            <a:ext cx="5665985" cy="770519"/>
          </a:xfrm>
          <a:prstGeom prst="rect">
            <a:avLst/>
          </a:prstGeom>
          <a:solidFill>
            <a:srgbClr val="E23A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二、注意事项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6" y="1379454"/>
            <a:ext cx="1737059" cy="139106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64797" y="2980019"/>
            <a:ext cx="165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E2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目录</a:t>
            </a:r>
            <a:endParaRPr lang="zh-CN" altLang="en-US" sz="5400" dirty="0">
              <a:solidFill>
                <a:srgbClr val="E2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75" y="3903157"/>
            <a:ext cx="421430" cy="4214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07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数据查询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39887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年以后的数据在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年（含）以后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中查询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455" r="796" b="19287"/>
          <a:stretch>
            <a:fillRect/>
          </a:stretch>
        </p:blipFill>
        <p:spPr>
          <a:xfrm>
            <a:off x="-112" y="1967749"/>
            <a:ext cx="12039600" cy="48707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97444" y="3657600"/>
            <a:ext cx="1155238" cy="349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08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数据导出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1161430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数据查询界面：右上角为数据导出功能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暂无直接打印功能，需导出后打印。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7725"/>
          <a:stretch>
            <a:fillRect/>
          </a:stretch>
        </p:blipFill>
        <p:spPr>
          <a:xfrm>
            <a:off x="14287" y="2500826"/>
            <a:ext cx="12163425" cy="43571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08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数据导出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-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导出界面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1334486"/>
            <a:ext cx="12163425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08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数据导出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-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下载界面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" y="1411063"/>
            <a:ext cx="12163425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08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-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新增打印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1200150"/>
            <a:ext cx="12195810" cy="43548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08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数据查询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-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打印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75" y="1145540"/>
            <a:ext cx="12267565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85833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09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数据上传</a:t>
            </a:r>
            <a:r>
              <a:rPr lang="en-US" altLang="zh-CN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—《</a:t>
            </a:r>
            <a:r>
              <a:rPr lang="zh-CN" altLang="en-US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财务决算报告</a:t>
            </a:r>
            <a:r>
              <a:rPr lang="en-US" altLang="zh-CN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》《</a:t>
            </a:r>
            <a:r>
              <a:rPr lang="zh-CN" altLang="en-US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电价执行情况报告</a:t>
            </a:r>
            <a:r>
              <a:rPr lang="en-US" altLang="zh-CN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》</a:t>
            </a:r>
            <a:endParaRPr lang="zh-CN" altLang="en-US" sz="4000" dirty="0">
              <a:solidFill>
                <a:srgbClr val="E23A3A"/>
              </a:solidFill>
              <a:ea typeface="方正大黑简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83" y="1708088"/>
            <a:ext cx="11161233" cy="430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6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电网企业  </a:t>
            </a:r>
            <a:r>
              <a:rPr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电网企业《年度电价执行情况分析报告》、《年度财务决算报告》分别在每年12月份《电网企业财务月度快报》、《电网企业经营年报》“信息表”最后一行以添加附件方式上报。</a:t>
            </a:r>
            <a:endParaRPr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6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发电企业  </a:t>
            </a:r>
            <a:r>
              <a:rPr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发电企业《年度电价执行情况分析报告》、《年度财务决算报告》分别在每年12月份《发电企业财务月度快报》、第四季度《发电企业经营季报》“信息表”最后一行以添加附件方式上报。</a:t>
            </a:r>
            <a:endParaRPr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b="1" kern="100" dirty="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信息表中添加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财务决算报告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电价执行情况报告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格式为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word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文档或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PDF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格式，请勿上传</a:t>
            </a:r>
            <a:r>
              <a:rPr lang="en-US" altLang="zh-CN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Excel </a:t>
            </a:r>
            <a:r>
              <a:rPr lang="zh-CN" altLang="en-US" sz="26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表格。</a:t>
            </a:r>
            <a:endParaRPr lang="en-US" altLang="zh-CN" sz="2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00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858333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09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数据上传</a:t>
            </a:r>
            <a:r>
              <a:rPr lang="en-US" altLang="zh-CN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—《</a:t>
            </a:r>
            <a:r>
              <a:rPr lang="zh-CN" altLang="en-US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财务决算报告</a:t>
            </a:r>
            <a:r>
              <a:rPr lang="en-US" altLang="zh-CN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》《</a:t>
            </a:r>
            <a:r>
              <a:rPr lang="zh-CN" altLang="en-US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电价执行情况报告</a:t>
            </a:r>
            <a:r>
              <a:rPr lang="en-US" altLang="zh-CN" sz="2400" dirty="0">
                <a:solidFill>
                  <a:srgbClr val="E23A3A"/>
                </a:solidFill>
                <a:ea typeface="方正大黑简体" panose="02010601030101010101" pitchFamily="2" charset="-122"/>
              </a:rPr>
              <a:t>》</a:t>
            </a:r>
            <a:endParaRPr lang="zh-CN" altLang="en-US" sz="4000" dirty="0">
              <a:solidFill>
                <a:srgbClr val="E23A3A"/>
              </a:solidFill>
              <a:ea typeface="方正大黑简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3760" y="1726565"/>
            <a:ext cx="5380990" cy="44380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68" y="1267692"/>
            <a:ext cx="4663694" cy="46636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59080" y="2444490"/>
            <a:ext cx="7332920" cy="1781731"/>
          </a:xfrm>
          <a:prstGeom prst="rect">
            <a:avLst/>
          </a:prstGeom>
          <a:solidFill>
            <a:srgbClr val="E23A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  </a:t>
            </a: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二、注意事项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6750" y="2444490"/>
            <a:ext cx="1669312" cy="1781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06" y="2828016"/>
            <a:ext cx="1031715" cy="10317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24190" y="2186600"/>
            <a:ext cx="4933950" cy="4352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登录时注意事项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在登录时，需要注意以下几个方面：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746" y="2273384"/>
            <a:ext cx="65124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200" b="1" kern="100" dirty="0">
                <a:latin typeface="黑体" panose="02010609060101010101" pitchFamily="49" charset="-122"/>
                <a:ea typeface="黑体" panose="02010609060101010101" pitchFamily="49" charset="-122"/>
              </a:rPr>
              <a:t>一定要选择填报部分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电厂填报发电基础部分、发电经营部分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火电厂填报火电节能减排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8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CN" altLang="en-US" sz="32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如果账号密码是粘贴进来的，要注意复制后的内容不要有空格。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务必牢记修改后的新密码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1588626">
            <a:off x="10792112" y="2330390"/>
            <a:ext cx="1118586" cy="369332"/>
          </a:xfrm>
          <a:prstGeom prst="rect">
            <a:avLst/>
          </a:prstGeom>
          <a:noFill/>
          <a:ln w="19050">
            <a:solidFill>
              <a:srgbClr val="E23A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23A3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endParaRPr lang="zh-CN" altLang="en-US" dirty="0">
              <a:solidFill>
                <a:srgbClr val="E23A3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48" y="1330036"/>
            <a:ext cx="4711878" cy="428780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59080" y="2444490"/>
            <a:ext cx="7332920" cy="1781731"/>
          </a:xfrm>
          <a:prstGeom prst="rect">
            <a:avLst/>
          </a:prstGeom>
          <a:solidFill>
            <a:srgbClr val="E23A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  </a:t>
            </a: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</a:rPr>
              <a:t>一、平台使用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56750" y="2444490"/>
            <a:ext cx="1669312" cy="17817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43" y="2905694"/>
            <a:ext cx="1023072" cy="9309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在登录时，账号后面一定不要加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@FDJC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等字符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2760345"/>
            <a:ext cx="4443730" cy="3142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2760345"/>
            <a:ext cx="5090160" cy="3142615"/>
          </a:xfrm>
          <a:prstGeom prst="rect">
            <a:avLst/>
          </a:prstGeom>
        </p:spPr>
      </p:pic>
      <p:sp>
        <p:nvSpPr>
          <p:cNvPr id="11" name="乘号 10"/>
          <p:cNvSpPr/>
          <p:nvPr/>
        </p:nvSpPr>
        <p:spPr>
          <a:xfrm>
            <a:off x="7949565" y="3638550"/>
            <a:ext cx="2162810" cy="21628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1746" y="227614"/>
            <a:ext cx="75131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登录时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746" y="227614"/>
            <a:ext cx="75131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02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数据填报时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  <a:p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在补报数据时，需要注意以下几个方面：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746" y="2215148"/>
            <a:ext cx="11485883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</a:rPr>
              <a:t>表格中显示为灰色或“\”的单元格是自动计算或自动调出的。</a:t>
            </a:r>
            <a:endParaRPr lang="zh-CN" altLang="en-US" sz="2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3382645"/>
            <a:ext cx="6995160" cy="3093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67495" y="4053205"/>
            <a:ext cx="31115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由于浏览器的显示缘故，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有斜线的地方，有时显示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不出斜线，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但此单元格是不能编辑填写的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，可以更换浏览器验证。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325610" y="2480310"/>
            <a:ext cx="2179320" cy="1587500"/>
            <a:chOff x="14300" y="3883"/>
            <a:chExt cx="3432" cy="2500"/>
          </a:xfrm>
        </p:grpSpPr>
        <p:sp>
          <p:nvSpPr>
            <p:cNvPr id="8" name="爆炸形 2 7"/>
            <p:cNvSpPr/>
            <p:nvPr/>
          </p:nvSpPr>
          <p:spPr>
            <a:xfrm>
              <a:off x="14300" y="3883"/>
              <a:ext cx="3432" cy="250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 rot="20040000">
              <a:off x="14981" y="4625"/>
              <a:ext cx="179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chemeClr val="bg1"/>
                  </a:solidFill>
                </a:rPr>
                <a:t>注意</a:t>
              </a:r>
              <a:endParaRPr lang="zh-CN" altLang="en-US" sz="3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746" y="227614"/>
            <a:ext cx="75131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02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  <a:p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在填报数据时，需要注意以下几个方面：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7940" y="2329815"/>
            <a:ext cx="9596755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6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表格填写过程中，需随时保存。在系统里的填报步骤为：审核→上报。必须审核并上报后，再填报写下一个月（否则次月的累计值不对）。</a:t>
            </a:r>
            <a:endParaRPr lang="zh-CN" altLang="en-US" sz="26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4420" y="4906010"/>
            <a:ext cx="8550275" cy="14046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746" y="227614"/>
            <a:ext cx="75131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02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数据补报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  <a:p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在填报数据时，需要注意以下几个方面：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746" y="2215148"/>
            <a:ext cx="11485883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kern="100" dirty="0">
                <a:latin typeface="黑体" panose="02010609060101010101" pitchFamily="49" charset="-122"/>
                <a:ea typeface="黑体" panose="02010609060101010101" pitchFamily="49" charset="-122"/>
              </a:rPr>
              <a:t>非独立核算企业的财务月度快报（一）（二）会隐藏，不用填写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800" b="1" u="sng" kern="1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3511550"/>
            <a:ext cx="5499735" cy="2950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255" y="3511550"/>
            <a:ext cx="6113780" cy="29514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746" y="227614"/>
            <a:ext cx="75131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02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数据填报时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  <a:p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在补报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填报数据时，需要注意以下几个方面：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746" y="2215148"/>
            <a:ext cx="11485883" cy="430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zh-CN" altLang="en-US" sz="800" b="1" u="sng" kern="1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b="1" kern="1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★ </a:t>
            </a:r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数据补填原则：从之前未报的月份开始，依次补，一直补到当前月份！</a:t>
            </a:r>
            <a:endParaRPr lang="zh-CN" altLang="en-US" sz="28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（16年系统关停前报过的数据，是不用再报，也不能修改的）</a:t>
            </a:r>
            <a:endParaRPr lang="zh-CN" altLang="en-US" sz="28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28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企业修改企业名称时，直接联系技术支持，需提供账号，原名称，新名称。</a:t>
            </a:r>
            <a:endParaRPr lang="zh-CN" altLang="en-US" sz="2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格式：12471052652000001  原名称：阜康能源开发有限公司</a:t>
            </a:r>
            <a:endParaRPr lang="zh-CN" altLang="en-US" sz="2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新名称：阜康能源集团有限公司</a:t>
            </a:r>
            <a:endParaRPr lang="zh-CN" altLang="en-US" sz="2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报送中遇到不显示等问题，请先清理浏览器缓存再登录试试</a:t>
            </a:r>
            <a:endParaRPr lang="zh-CN" altLang="en-US" sz="2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746" y="227614"/>
            <a:ext cx="751312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02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数据填报时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  <a:sym typeface="+mn-ea"/>
              </a:rPr>
              <a:t>注意事项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  <a:p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审核说明表、简单文字分析里内容自动生成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990994"/>
            <a:ext cx="12192000" cy="49801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315"/>
            <a:ext cx="12145645" cy="495871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04072" y="2100402"/>
            <a:ext cx="7487928" cy="472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1746" y="227614"/>
            <a:ext cx="751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03	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审核不通过问题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188359"/>
            <a:ext cx="12192000" cy="7963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遇到审核不通过时，需要注意以下几个方面：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1746" y="2273384"/>
            <a:ext cx="6096000" cy="2861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</a:rPr>
              <a:t>确保数据填写正确；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kern="1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填报填写说明。</a:t>
            </a:r>
            <a:endParaRPr lang="en-US" altLang="zh-CN" sz="3600" kern="1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1588626">
            <a:off x="11049745" y="2330389"/>
            <a:ext cx="1118586" cy="369332"/>
          </a:xfrm>
          <a:prstGeom prst="rect">
            <a:avLst/>
          </a:prstGeom>
          <a:noFill/>
          <a:ln w="19050">
            <a:solidFill>
              <a:srgbClr val="E23A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23A3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示例</a:t>
            </a:r>
            <a:endParaRPr lang="zh-CN" altLang="en-US" dirty="0">
              <a:solidFill>
                <a:srgbClr val="E23A3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73853" y="5669641"/>
            <a:ext cx="818147" cy="378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593179" y="4149950"/>
            <a:ext cx="2374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u="sng" dirty="0">
                <a:solidFill>
                  <a:srgbClr val="FF0000"/>
                </a:solidFill>
              </a:rPr>
              <a:t>请点击该处填写审核说明</a:t>
            </a:r>
            <a:endParaRPr lang="zh-CN" alt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9593179" y="4926878"/>
            <a:ext cx="2189747" cy="7427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838" y="2088025"/>
            <a:ext cx="11075265" cy="6463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1746" y="227614"/>
            <a:ext cx="832713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04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电网企业经营月报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可再生表单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14385"/>
          <a:stretch>
            <a:fillRect/>
          </a:stretch>
        </p:blipFill>
        <p:spPr>
          <a:xfrm>
            <a:off x="356838" y="2934236"/>
            <a:ext cx="11205670" cy="385450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242780"/>
            <a:ext cx="12192000" cy="1061011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电网企业经营月报里，先填写“按管理关系分”部分的可再生能源电量收购和附加费征收情况表（附），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点击上报后，“可再生能源电量收购和附加费征收情况表”自动生成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4771" y="6346825"/>
            <a:ext cx="818147" cy="378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485396" y="6341838"/>
            <a:ext cx="2022309" cy="378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624770" y="5426450"/>
            <a:ext cx="24977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先填写该表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8173453" y="5885880"/>
            <a:ext cx="0" cy="455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707354" y="5511338"/>
            <a:ext cx="237423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上报后自动生成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096000" y="5885881"/>
            <a:ext cx="0" cy="455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746" y="227614"/>
            <a:ext cx="751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04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联系方式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947420" y="1872615"/>
            <a:ext cx="11283315" cy="3112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联 系 人：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冯钰滢、张瑾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联系电话： 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010-58681850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Q      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Q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2851530284 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请在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群里，单独给中图环球冯钰滢发送消息（不用加好友）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4"/>
          <p:cNvSpPr txBox="1"/>
          <p:nvPr/>
        </p:nvSpPr>
        <p:spPr>
          <a:xfrm>
            <a:off x="5538113" y="5632961"/>
            <a:ext cx="5766646" cy="708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|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中图环球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  <a:sym typeface="Wingdings 2" panose="05020102010507070707" pitchFamily="18" charset="2"/>
              </a:rPr>
              <a:t> 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2018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5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rPr>
              <a:t>月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2010601030101010101" pitchFamily="2" charset="-122"/>
              <a:ea typeface="方正大黑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箭头 6"/>
          <p:cNvSpPr/>
          <p:nvPr/>
        </p:nvSpPr>
        <p:spPr>
          <a:xfrm>
            <a:off x="2763520" y="2276475"/>
            <a:ext cx="8020685" cy="43643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59548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879890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企业单位网上直报操作流程</a:t>
            </a:r>
            <a:endParaRPr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210"/>
            <a:ext cx="12192000" cy="979805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455" y="1350645"/>
            <a:ext cx="9740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电厂、电网企业、交易中心用户登录流程</a:t>
            </a:r>
            <a:endParaRPr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968375" y="3572510"/>
            <a:ext cx="10144125" cy="1790700"/>
            <a:chOff x="1525" y="5626"/>
            <a:chExt cx="15975" cy="2820"/>
          </a:xfrm>
        </p:grpSpPr>
        <p:sp>
          <p:nvSpPr>
            <p:cNvPr id="17" name="圆角矩形 16"/>
            <p:cNvSpPr/>
            <p:nvPr/>
          </p:nvSpPr>
          <p:spPr>
            <a:xfrm>
              <a:off x="1525" y="5626"/>
              <a:ext cx="1840" cy="2820"/>
            </a:xfrm>
            <a:prstGeom prst="roundRect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52" y="5626"/>
              <a:ext cx="1840" cy="2820"/>
            </a:xfrm>
            <a:prstGeom prst="roundRect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 w="952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79" y="5626"/>
              <a:ext cx="1840" cy="2789"/>
            </a:xfrm>
            <a:prstGeom prst="rect">
              <a:avLst/>
            </a:prstGeom>
          </p:spPr>
        </p:pic>
        <p:sp>
          <p:nvSpPr>
            <p:cNvPr id="19" name="圆角矩形 18"/>
            <p:cNvSpPr/>
            <p:nvPr/>
          </p:nvSpPr>
          <p:spPr>
            <a:xfrm>
              <a:off x="10006" y="5626"/>
              <a:ext cx="1840" cy="2820"/>
            </a:xfrm>
            <a:prstGeom prst="roundRect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2833" y="5626"/>
              <a:ext cx="1840" cy="2820"/>
            </a:xfrm>
            <a:prstGeom prst="roundRect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5660" y="5626"/>
              <a:ext cx="1840" cy="2820"/>
            </a:xfrm>
            <a:prstGeom prst="roundRect">
              <a:avLst/>
            </a:prstGeom>
            <a:ln w="2857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 w="952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74420" y="4006850"/>
            <a:ext cx="8724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登录网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上直报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服务器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02890" y="3774440"/>
            <a:ext cx="1041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选择报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表任务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88615" y="4544060"/>
            <a:ext cx="8724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确认报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表期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22825" y="4051300"/>
            <a:ext cx="6426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数据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填报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01460" y="4175760"/>
            <a:ext cx="67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计算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52155" y="4145280"/>
            <a:ext cx="76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审核数据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206990" y="4328160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上报</a:t>
            </a:r>
            <a:endParaRPr lang="zh-CN" altLang="en-US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59548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87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平台登录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网址、用户名、密码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028"/>
            <a:ext cx="12192000" cy="1386231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用户通过浏览器打开：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http://tj.nea.gov.cn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推荐使用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谷歌、360、搜狗</a:t>
            </a:r>
            <a:r>
              <a:rPr lang="zh-CN" altLang="en-US" sz="2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浏览器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)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用户名：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位数字账号  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各部分初始密码均为：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Nea123451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（第一个字母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为大写）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28796"/>
          <a:stretch>
            <a:fillRect/>
          </a:stretch>
        </p:blipFill>
        <p:spPr>
          <a:xfrm>
            <a:off x="464448" y="3278887"/>
            <a:ext cx="11393714" cy="3580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b="84729"/>
          <a:stretch>
            <a:fillRect/>
          </a:stretch>
        </p:blipFill>
        <p:spPr>
          <a:xfrm>
            <a:off x="464448" y="2535120"/>
            <a:ext cx="11393714" cy="767917"/>
          </a:xfrm>
          <a:prstGeom prst="rect">
            <a:avLst/>
          </a:prstGeom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2075534" y="2818216"/>
            <a:ext cx="1291772" cy="3628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680649" y="2765291"/>
            <a:ext cx="393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务必保证网址无其他字符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80649" y="3509058"/>
            <a:ext cx="763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务必在登录前收藏网址（登录成功后收藏网址会变）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59548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87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平台登录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网址、用户名、密码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028"/>
            <a:ext cx="12192000" cy="1386231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用户通过浏览器打开：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http://tj.nea.gov.cn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推荐使用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谷歌、360、搜狗</a:t>
            </a:r>
            <a:r>
              <a:rPr lang="zh-CN" altLang="en-US" sz="2000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浏览器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)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用户名：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位数字账号  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各部分初始密码均为：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Nea123451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（第一个字母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为大写）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31415"/>
            <a:ext cx="12180570" cy="4493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73835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平台登录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028"/>
            <a:ext cx="12192000" cy="1240972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65430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平台根据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电力监管统计报表制度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设计，请电厂和电网公司先研究学习报表制度，再按照要求进行申报。</a:t>
            </a:r>
            <a:endParaRPr lang="zh-CN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573" y="2491273"/>
            <a:ext cx="2923027" cy="4111674"/>
          </a:xfrm>
          <a:prstGeom prst="rect">
            <a:avLst/>
          </a:prstGeom>
        </p:spPr>
      </p:pic>
      <p:pic>
        <p:nvPicPr>
          <p:cNvPr id="5" name="图片 4" descr="文档1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520" y="2515870"/>
            <a:ext cx="2973070" cy="4086860"/>
          </a:xfrm>
          <a:prstGeom prst="rect">
            <a:avLst/>
          </a:prstGeom>
        </p:spPr>
      </p:pic>
      <p:pic>
        <p:nvPicPr>
          <p:cNvPr id="7" name="图片 6" descr="文档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675" y="2515870"/>
            <a:ext cx="2965450" cy="4086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" y="2491105"/>
            <a:ext cx="2922905" cy="4112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73835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平台登录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电厂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028"/>
            <a:ext cx="12192000" cy="504372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电厂报送的部分和报表</a:t>
            </a:r>
            <a:endParaRPr lang="zh-CN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11746" y="1803096"/>
          <a:ext cx="6892925" cy="476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779"/>
                <a:gridCol w="3989631"/>
                <a:gridCol w="968241"/>
              </a:tblGrid>
              <a:tr h="471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报送部分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报表名称</a:t>
                      </a:r>
                      <a:r>
                        <a:rPr lang="en-US" altLang="zh-CN" sz="18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/ </a:t>
                      </a:r>
                      <a:r>
                        <a:rPr lang="zh-CN" altLang="en-US" sz="18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表号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期别</a:t>
                      </a:r>
                      <a:endParaRPr lang="zh-CN" sz="18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73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发电基础部分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1993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发电企业基本情况快报表</a:t>
                      </a:r>
                      <a:endParaRPr lang="en-US" altLang="zh-CN" sz="16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1993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NEA-FD101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77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1993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发电生产情况表</a:t>
                      </a:r>
                      <a:endParaRPr lang="en-US" altLang="zh-CN" sz="16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1993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NEA-FD103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86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发电经营部分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发电企业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成本明细表</a:t>
                      </a:r>
                      <a:endParaRPr lang="en-US" altLang="zh-CN" sz="16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NEA-FD303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季报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9797">
                <a:tc vMerge="1">
                  <a:tcPr/>
                </a:tc>
                <a:tc>
                  <a:txBody>
                    <a:bodyPr/>
                    <a:lstStyle/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发电企业</a:t>
                      </a: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财务月度快报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（一）（二）</a:t>
                      </a:r>
                      <a:endParaRPr lang="en-US" altLang="zh-CN" sz="16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NEA-FD301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NEA-FD302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月报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337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发电企业价格及收入情况表</a:t>
                      </a:r>
                      <a:endParaRPr lang="en-US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NEA-FD304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月报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4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火电节能减排部分（火电企业）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发电企业节能减排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情况表</a:t>
                      </a:r>
                      <a:endParaRPr lang="en-US" altLang="zh-CN" sz="1600" kern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199390" algn="ctr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NEA-FD401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季报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27634"/>
          <a:stretch>
            <a:fillRect/>
          </a:stretch>
        </p:blipFill>
        <p:spPr>
          <a:xfrm>
            <a:off x="7589521" y="2789770"/>
            <a:ext cx="4177200" cy="2805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37900" y="6559548"/>
            <a:ext cx="2743200" cy="365125"/>
          </a:xfrm>
        </p:spPr>
        <p:txBody>
          <a:bodyPr/>
          <a:lstStyle/>
          <a:p>
            <a:fld id="{53F68EF4-A181-4CFB-BAD6-3066CF449DC9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1746" y="227614"/>
            <a:ext cx="751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01 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平台登录</a:t>
            </a:r>
            <a:r>
              <a:rPr lang="en-US" altLang="zh-CN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——</a:t>
            </a:r>
            <a:r>
              <a:rPr lang="zh-CN" altLang="en-US" sz="4000" dirty="0">
                <a:solidFill>
                  <a:srgbClr val="E23A3A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Arial Unicode MS" panose="020B0604020202020204" pitchFamily="34" charset="-122"/>
              </a:rPr>
              <a:t>电网公司</a:t>
            </a:r>
            <a:endParaRPr lang="zh-CN" altLang="en-US" sz="4000" dirty="0">
              <a:solidFill>
                <a:srgbClr val="E23A3A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045027"/>
            <a:ext cx="12192000" cy="954193"/>
          </a:xfrm>
          <a:prstGeom prst="rect">
            <a:avLst/>
          </a:prstGeom>
          <a:solidFill>
            <a:srgbClr val="E23A3A">
              <a:alpha val="95000"/>
            </a:srgbClr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1.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电网公司报送的部分和报表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版的制度已不用再填报电网供电部分，仅供查询）。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2.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电网公司经营部分请根据各公司的实际情况填写。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l="26058" r="47467"/>
          <a:stretch>
            <a:fillRect/>
          </a:stretch>
        </p:blipFill>
        <p:spPr>
          <a:xfrm>
            <a:off x="8891338" y="2761135"/>
            <a:ext cx="2069248" cy="3798413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5009" y="2143590"/>
          <a:ext cx="7259865" cy="459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723"/>
                <a:gridCol w="3886637"/>
                <a:gridCol w="1335505"/>
              </a:tblGrid>
              <a:tr h="3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报送部分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报表名称</a:t>
                      </a:r>
                      <a:r>
                        <a:rPr lang="en-US" altLang="zh-CN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/ </a:t>
                      </a:r>
                      <a:r>
                        <a:rPr lang="zh-CN" altLang="en-US" sz="16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表号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期别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电网基础部分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电网企业基本情况表</a:t>
                      </a:r>
                      <a:r>
                        <a:rPr lang="en-US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快报</a:t>
                      </a:r>
                      <a:r>
                        <a:rPr lang="en-US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   NEA-DW101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年报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调度运行部分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发电机组情况表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NEA-DD201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年报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发电机组运行情况表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NEA-DD202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电力电量平衡情况表  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NEA-DD203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电网供电部分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（只能查询）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供电部分年报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省级电网企业供电季报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省级电网企业供电月报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电网经营部分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电网企业经营年报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电网企业经营季报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 vMerge="1"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电网企业经营月报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电网节能减排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1130" algn="just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电网企业节能减排情况表</a:t>
                      </a:r>
                      <a:r>
                        <a:rPr lang="en-US" alt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NEA-DW401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季报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3164</Words>
  <Application>WPS 演示</Application>
  <PresentationFormat>宽屏</PresentationFormat>
  <Paragraphs>442</Paragraphs>
  <Slides>39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5" baseType="lpstr">
      <vt:lpstr>Arial</vt:lpstr>
      <vt:lpstr>宋体</vt:lpstr>
      <vt:lpstr>Wingdings</vt:lpstr>
      <vt:lpstr>方正正大黑简体</vt:lpstr>
      <vt:lpstr>Arial Unicode MS</vt:lpstr>
      <vt:lpstr>方正大黑简体</vt:lpstr>
      <vt:lpstr>Franklin Gothic Demi Cond</vt:lpstr>
      <vt:lpstr>黑体</vt:lpstr>
      <vt:lpstr>仿宋</vt:lpstr>
      <vt:lpstr>微软雅黑</vt:lpstr>
      <vt:lpstr>Times New Roman</vt:lpstr>
      <vt:lpstr>Calibri</vt:lpstr>
      <vt:lpstr>Arial Unicode MS</vt:lpstr>
      <vt:lpstr>Calibri Light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冯钰滢</cp:lastModifiedBy>
  <cp:revision>2290</cp:revision>
  <cp:lastPrinted>2017-12-04T03:42:00Z</cp:lastPrinted>
  <dcterms:created xsi:type="dcterms:W3CDTF">2015-08-29T08:51:00Z</dcterms:created>
  <dcterms:modified xsi:type="dcterms:W3CDTF">2018-08-07T03:02:07Z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